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1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543800" cy="1524000"/>
          </a:xfrm>
        </p:spPr>
        <p:txBody>
          <a:bodyPr>
            <a:noAutofit/>
          </a:bodyPr>
          <a:lstStyle/>
          <a:p>
            <a:r>
              <a:rPr lang="ru-RU" sz="3600" dirty="0"/>
              <a:t>Административные правонарушения, посягающие</a:t>
            </a:r>
            <a:br>
              <a:rPr lang="ru-RU" sz="3600" dirty="0"/>
            </a:br>
            <a:r>
              <a:rPr lang="ru-RU" sz="3600" dirty="0"/>
              <a:t>на институт государственной </a:t>
            </a:r>
            <a:r>
              <a:rPr lang="ru-RU" sz="3600" dirty="0" smtClean="0"/>
              <a:t>власти</a:t>
            </a:r>
            <a:br>
              <a:rPr lang="ru-RU" sz="3600" dirty="0" smtClean="0"/>
            </a:br>
            <a:r>
              <a:rPr lang="ru-RU" sz="3600" dirty="0" smtClean="0"/>
              <a:t>(Глава 33 КоАП РК)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620" y="5677272"/>
            <a:ext cx="6192688" cy="8480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ПРЕПОДАВАТЕЛЬ : ТУСУПОВА  А.Ж.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501008"/>
            <a:ext cx="330036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371843" cy="18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8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2646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Статья 672. Утрата исполнительного документа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6588224" y="1062028"/>
            <a:ext cx="360040" cy="71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1772816"/>
            <a:ext cx="18002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штраф</a:t>
            </a:r>
            <a:r>
              <a:rPr lang="ru-RU" b="1" dirty="0"/>
              <a:t> </a:t>
            </a:r>
            <a:r>
              <a:rPr lang="ru-RU" b="1" dirty="0" smtClean="0"/>
              <a:t>20 МРП-48100 </a:t>
            </a:r>
            <a:r>
              <a:rPr lang="ru-RU" b="1" dirty="0" err="1" smtClean="0"/>
              <a:t>тг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16" y="1342822"/>
            <a:ext cx="312793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2232"/>
            <a:ext cx="2428664" cy="2428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08" y="3797927"/>
            <a:ext cx="3091532" cy="205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2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272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Статья 673. Воспрепятствование судебному исполнителю в исполнении исполнительных документов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491880" y="1844824"/>
            <a:ext cx="158417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штраф на физических лиц </a:t>
            </a:r>
            <a:r>
              <a:rPr lang="ru-RU" b="1" dirty="0" smtClean="0"/>
              <a:t>10 МРП-24050тг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6819" y="1844824"/>
            <a:ext cx="194421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</a:t>
            </a:r>
            <a:r>
              <a:rPr lang="ru-RU" b="1" dirty="0" smtClean="0">
                <a:solidFill>
                  <a:schemeClr val="tx1"/>
                </a:solidFill>
              </a:rPr>
              <a:t>траф на </a:t>
            </a:r>
            <a:r>
              <a:rPr lang="ru-RU" b="1" dirty="0">
                <a:solidFill>
                  <a:schemeClr val="tx1"/>
                </a:solidFill>
              </a:rPr>
              <a:t>должностных </a:t>
            </a:r>
            <a:r>
              <a:rPr lang="ru-RU" b="1" dirty="0" smtClean="0">
                <a:solidFill>
                  <a:schemeClr val="tx1"/>
                </a:solidFill>
              </a:rPr>
              <a:t>лиц</a:t>
            </a:r>
            <a:r>
              <a:rPr lang="ru-RU" b="1" dirty="0" smtClean="0"/>
              <a:t> 20 МРП-48100 </a:t>
            </a:r>
            <a:r>
              <a:rPr lang="ru-RU" b="1" dirty="0" err="1" smtClean="0"/>
              <a:t>тг</a:t>
            </a:r>
            <a:endParaRPr lang="ru-RU" b="1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7563023" y="2960948"/>
            <a:ext cx="648072" cy="43204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021760" y="3488556"/>
            <a:ext cx="187220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а</a:t>
            </a:r>
            <a:r>
              <a:rPr lang="ru-RU" b="1" dirty="0" err="1" smtClean="0">
                <a:solidFill>
                  <a:schemeClr val="tx1"/>
                </a:solidFill>
              </a:rPr>
              <a:t>дминистратив-ный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арест </a:t>
            </a:r>
            <a:r>
              <a:rPr lang="ru-RU" b="1" dirty="0"/>
              <a:t>на срок до пяти суток.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4" t="63306" r="8359" b="7033"/>
          <a:stretch/>
        </p:blipFill>
        <p:spPr bwMode="auto">
          <a:xfrm>
            <a:off x="79132" y="3501008"/>
            <a:ext cx="445686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8087"/>
            <a:ext cx="3533775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99837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Статья 674. Незаконное ношение государственных наград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475656" y="1446168"/>
            <a:ext cx="360040" cy="758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2204864"/>
            <a:ext cx="280831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штраф </a:t>
            </a:r>
            <a:r>
              <a:rPr lang="ru-RU" b="1" dirty="0" smtClean="0">
                <a:solidFill>
                  <a:schemeClr val="bg1"/>
                </a:solidFill>
              </a:rPr>
              <a:t>3 МРП- 7215 </a:t>
            </a:r>
            <a:r>
              <a:rPr lang="ru-RU" b="1" dirty="0" err="1" smtClean="0">
                <a:solidFill>
                  <a:schemeClr val="bg1"/>
                </a:solidFill>
              </a:rPr>
              <a:t>тг</a:t>
            </a:r>
            <a:r>
              <a:rPr lang="ru-RU" b="1" dirty="0" smtClean="0">
                <a:solidFill>
                  <a:schemeClr val="tx1"/>
                </a:solidFill>
              </a:rPr>
              <a:t> с </a:t>
            </a:r>
            <a:r>
              <a:rPr lang="ru-RU" b="1" dirty="0">
                <a:solidFill>
                  <a:schemeClr val="tx1"/>
                </a:solidFill>
              </a:rPr>
              <a:t>конфискацией ордена, медали, нагрудного знака к почетному званию, знака отличия Республики Казахстан, Казахской ССР, СССР или орденских лент и лент медалей на планках.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3031"/>
            <a:ext cx="3052086" cy="2023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325806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69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304" y="620688"/>
            <a:ext cx="74520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Статья 675. Незаконное ношение (использование) одежды со знаками различия и (или) символикой военной формы, а также форменной одежды и специального обмундирования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635896" y="1772816"/>
            <a:ext cx="1440160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0304" y="1772816"/>
            <a:ext cx="226752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штраф на физических лиц в </a:t>
            </a:r>
            <a:r>
              <a:rPr lang="ru-RU" b="1" dirty="0" smtClean="0">
                <a:solidFill>
                  <a:schemeClr val="tx1"/>
                </a:solidFill>
              </a:rPr>
              <a:t>размере</a:t>
            </a:r>
            <a:r>
              <a:rPr lang="ru-RU" b="1" dirty="0" smtClean="0"/>
              <a:t> 5МРП-12025тг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1772816"/>
            <a:ext cx="22322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</a:t>
            </a:r>
            <a:r>
              <a:rPr lang="ru-RU" b="1" dirty="0" smtClean="0">
                <a:solidFill>
                  <a:schemeClr val="tx1"/>
                </a:solidFill>
              </a:rPr>
              <a:t>траф на </a:t>
            </a:r>
            <a:r>
              <a:rPr lang="ru-RU" b="1" dirty="0">
                <a:solidFill>
                  <a:schemeClr val="tx1"/>
                </a:solidFill>
              </a:rPr>
              <a:t>юридических лиц в </a:t>
            </a:r>
            <a:r>
              <a:rPr lang="ru-RU" b="1" dirty="0" smtClean="0">
                <a:solidFill>
                  <a:schemeClr val="tx1"/>
                </a:solidFill>
              </a:rPr>
              <a:t>размере </a:t>
            </a:r>
            <a:r>
              <a:rPr lang="ru-RU" b="1" dirty="0" smtClean="0"/>
              <a:t>25 МРП-52625 </a:t>
            </a:r>
            <a:r>
              <a:rPr lang="ru-RU" b="1" dirty="0" err="1" smtClean="0"/>
              <a:t>тг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87824" y="2999048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017244" y="2924944"/>
            <a:ext cx="706884" cy="57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131840" y="3068960"/>
            <a:ext cx="2520280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 конфискацией одежды со знаками различия и (или) символикой военной </a:t>
            </a:r>
            <a:r>
              <a:rPr lang="ru-RU" b="1" dirty="0" smtClean="0">
                <a:solidFill>
                  <a:schemeClr val="tx1"/>
                </a:solidFill>
              </a:rPr>
              <a:t>формы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3" y="3333843"/>
            <a:ext cx="1836291" cy="275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91079"/>
            <a:ext cx="2088232" cy="3152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6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34888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19873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Согласно статье 8 </a:t>
            </a:r>
          </a:p>
          <a:p>
            <a:pPr algn="ctr"/>
            <a:r>
              <a:rPr lang="ru-RU" sz="2000" b="1" dirty="0" smtClean="0"/>
              <a:t>ЗАКОНА РЕСПУБЛИКИ </a:t>
            </a:r>
            <a:r>
              <a:rPr lang="ru-RU" sz="2000" b="1" dirty="0"/>
              <a:t>КАЗАХСТАН</a:t>
            </a:r>
          </a:p>
          <a:p>
            <a:pPr algn="ctr"/>
            <a:r>
              <a:rPr lang="ru-RU" sz="2000" b="1" dirty="0"/>
              <a:t>О республиканском бюджете на 2018-2020 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32856"/>
            <a:ext cx="799288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Месячный </a:t>
            </a:r>
            <a:r>
              <a:rPr lang="ru-RU" sz="2000" b="1" dirty="0"/>
              <a:t>расчетный показатель </a:t>
            </a:r>
            <a:r>
              <a:rPr lang="ru-RU" sz="2000" dirty="0"/>
              <a:t>для исчисления пособий и иных социальных выплат, а также применения штрафных санкций, налогов и других платежей в соответствии с законодательством Республики Казахстан - </a:t>
            </a:r>
            <a:r>
              <a:rPr lang="ru-RU" sz="2000" b="1" dirty="0"/>
              <a:t>2 405 тенге</a:t>
            </a:r>
            <a:r>
              <a:rPr lang="ru-RU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0775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88" y="404664"/>
            <a:ext cx="3348372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Статья 653. Проявление неуважения к </a:t>
            </a:r>
            <a:r>
              <a:rPr lang="ru-RU" sz="2400" b="1" dirty="0" smtClean="0"/>
              <a:t>суду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145382" y="1912769"/>
            <a:ext cx="180020" cy="78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08472" y="2722369"/>
            <a:ext cx="2053840" cy="1566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редупреждение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71552" y="1955562"/>
            <a:ext cx="113828" cy="663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555776" y="2722369"/>
            <a:ext cx="21602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штраф в </a:t>
            </a:r>
            <a:r>
              <a:rPr lang="ru-RU" b="1" dirty="0" smtClean="0">
                <a:solidFill>
                  <a:schemeClr val="tx1"/>
                </a:solidFill>
              </a:rPr>
              <a:t>размере </a:t>
            </a:r>
            <a:r>
              <a:rPr lang="ru-RU" b="1" dirty="0" smtClean="0">
                <a:solidFill>
                  <a:schemeClr val="bg1"/>
                </a:solidFill>
              </a:rPr>
              <a:t>20МРП-48100тг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18260" y="11587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469520" y="572964"/>
            <a:ext cx="1728192" cy="1756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а</a:t>
            </a:r>
            <a:r>
              <a:rPr lang="ru-RU" b="1" dirty="0" err="1" smtClean="0">
                <a:solidFill>
                  <a:schemeClr val="tx1"/>
                </a:solidFill>
              </a:rPr>
              <a:t>дминистра-тивный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арест </a:t>
            </a:r>
            <a:r>
              <a:rPr lang="ru-RU" dirty="0">
                <a:solidFill>
                  <a:schemeClr val="bg1"/>
                </a:solidFill>
              </a:rPr>
              <a:t>на срок до пяти суток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31421"/>
            <a:ext cx="2555949" cy="2046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77613"/>
            <a:ext cx="3477796" cy="3107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2132" y="4509120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Совершенные </a:t>
            </a:r>
            <a:r>
              <a:rPr lang="ru-RU" b="1" dirty="0"/>
              <a:t>повторно</a:t>
            </a:r>
            <a:r>
              <a:rPr lang="ru-RU" dirty="0"/>
              <a:t> в течение года после наложения административного взыскания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2132" y="5661248"/>
            <a:ext cx="188159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штраф в размере </a:t>
            </a:r>
            <a:r>
              <a:rPr lang="ru-RU" dirty="0" smtClean="0">
                <a:solidFill>
                  <a:schemeClr val="bg1"/>
                </a:solidFill>
              </a:rPr>
              <a:t>30МРП-72150тг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971600" y="5432450"/>
            <a:ext cx="0" cy="228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18260" y="5432450"/>
            <a:ext cx="0" cy="228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628466" y="5661248"/>
            <a:ext cx="194353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Административ-ный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арест </a:t>
            </a:r>
            <a:r>
              <a:rPr lang="ru-RU" dirty="0">
                <a:solidFill>
                  <a:schemeClr val="bg1"/>
                </a:solidFill>
              </a:rPr>
              <a:t>на срок до десяти суток</a:t>
            </a:r>
          </a:p>
        </p:txBody>
      </p:sp>
    </p:spTree>
    <p:extLst>
      <p:ext uri="{BB962C8B-B14F-4D97-AF65-F5344CB8AC3E}">
        <p14:creationId xmlns:p14="http://schemas.microsoft.com/office/powerpoint/2010/main" val="1496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2646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Статья 659. Заведомо ложные показания свидетеля, потерпевшего, заключение эксперта или неправильный перевод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635896" y="1844824"/>
            <a:ext cx="1368152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22322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штраф на </a:t>
            </a:r>
            <a:r>
              <a:rPr lang="ru-RU" b="1" dirty="0">
                <a:solidFill>
                  <a:schemeClr val="tx1"/>
                </a:solidFill>
              </a:rPr>
              <a:t>физических </a:t>
            </a:r>
            <a:r>
              <a:rPr lang="ru-RU" b="1" dirty="0" smtClean="0">
                <a:solidFill>
                  <a:schemeClr val="tx1"/>
                </a:solidFill>
              </a:rPr>
              <a:t>лиц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 МРП-24050 </a:t>
            </a:r>
            <a:r>
              <a:rPr lang="ru-RU" b="1" dirty="0" err="1" smtClean="0">
                <a:solidFill>
                  <a:schemeClr val="bg1"/>
                </a:solidFill>
              </a:rPr>
              <a:t>тг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772816"/>
            <a:ext cx="20882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штраф на </a:t>
            </a:r>
            <a:r>
              <a:rPr lang="ru-RU" b="1" dirty="0" smtClean="0">
                <a:solidFill>
                  <a:schemeClr val="tx1"/>
                </a:solidFill>
              </a:rPr>
              <a:t>должностных лиц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  <a:r>
              <a:rPr lang="ru-RU" b="1" dirty="0" smtClean="0">
                <a:solidFill>
                  <a:schemeClr val="bg1"/>
                </a:solidFill>
              </a:rPr>
              <a:t>0 МРП-48100 </a:t>
            </a:r>
            <a:r>
              <a:rPr lang="ru-RU" b="1" dirty="0" err="1">
                <a:solidFill>
                  <a:schemeClr val="bg1"/>
                </a:solidFill>
              </a:rPr>
              <a:t>тг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425736"/>
            <a:ext cx="69847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Совершенные </a:t>
            </a:r>
            <a:r>
              <a:rPr lang="ru-RU" dirty="0"/>
              <a:t>экспертами при проведении экспертизы медицинской деятельности </a:t>
            </a:r>
            <a:r>
              <a:rPr lang="ru-RU" b="1" dirty="0"/>
              <a:t>повторно</a:t>
            </a:r>
            <a:r>
              <a:rPr lang="ru-RU" dirty="0"/>
              <a:t> в течение года после наложения административного взыскания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267744" y="4349066"/>
            <a:ext cx="432048" cy="664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35" y="4349066"/>
            <a:ext cx="4937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80728" y="5157192"/>
            <a:ext cx="30060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штраф на физических лиц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 МРП-48100 </a:t>
            </a:r>
            <a:r>
              <a:rPr lang="ru-RU" dirty="0" err="1">
                <a:solidFill>
                  <a:schemeClr val="bg1"/>
                </a:solidFill>
              </a:rPr>
              <a:t>тг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8004" y="5108883"/>
            <a:ext cx="3276364" cy="64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штраф на должностных лиц</a:t>
            </a:r>
          </a:p>
          <a:p>
            <a:r>
              <a:rPr lang="ru-RU" dirty="0" smtClean="0"/>
              <a:t>30 МРП-72150 </a:t>
            </a:r>
            <a:r>
              <a:rPr lang="ru-RU" dirty="0" err="1"/>
              <a:t>тг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2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Статья 660. Укрытие административного правонарушения и фальсификация доказательств по делам об административных правонарушениях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627784" y="1749009"/>
            <a:ext cx="197768" cy="671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4520" y="2420888"/>
            <a:ext cx="26642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штраф</a:t>
            </a:r>
            <a:r>
              <a:rPr lang="ru-RU" dirty="0" smtClean="0"/>
              <a:t> </a:t>
            </a:r>
            <a:r>
              <a:rPr lang="ru-RU" b="1" dirty="0" smtClean="0"/>
              <a:t>50МРП-120250тг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312368" cy="233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5639"/>
            <a:ext cx="2057400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9" y="4264620"/>
            <a:ext cx="4805443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80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Статья 666. </a:t>
            </a:r>
            <a:r>
              <a:rPr lang="ru-RU" b="1" dirty="0" err="1"/>
              <a:t>Неуведомление</a:t>
            </a:r>
            <a:r>
              <a:rPr lang="ru-RU" b="1" dirty="0"/>
              <a:t> или несвоевременное уведомление прокурора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22" y="1607344"/>
            <a:ext cx="2858523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Соединительная линия уступом 3"/>
          <p:cNvCxnSpPr/>
          <p:nvPr/>
        </p:nvCxnSpPr>
        <p:spPr>
          <a:xfrm>
            <a:off x="5230912" y="1251338"/>
            <a:ext cx="756592" cy="3231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102672" y="1105436"/>
            <a:ext cx="2160240" cy="1243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</a:t>
            </a:r>
            <a:r>
              <a:rPr lang="ru-RU" b="1" dirty="0" smtClean="0">
                <a:solidFill>
                  <a:schemeClr val="tx1"/>
                </a:solidFill>
              </a:rPr>
              <a:t>траф</a:t>
            </a:r>
            <a:r>
              <a:rPr lang="ru-RU" dirty="0" smtClean="0"/>
              <a:t> </a:t>
            </a:r>
            <a:r>
              <a:rPr lang="ru-RU" b="1" dirty="0" smtClean="0"/>
              <a:t>200 МРП-481000тг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89164"/>
            <a:ext cx="4572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Статья 667. Неповиновение законному распоряжению или требованию сотрудника (военнослужащего) правоохранительного или специального государственного органа, органа военной полиции, судебного пристава, судебного исполнителя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 flipH="1" flipV="1">
            <a:off x="5057800" y="4058816"/>
            <a:ext cx="504056" cy="39655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336232" y="2925068"/>
            <a:ext cx="2142492" cy="991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</a:t>
            </a:r>
            <a:r>
              <a:rPr lang="ru-RU" b="1" dirty="0" smtClean="0">
                <a:solidFill>
                  <a:schemeClr val="tx1"/>
                </a:solidFill>
              </a:rPr>
              <a:t>траф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20 МРП-48100тг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5113648" y="4941168"/>
            <a:ext cx="991120" cy="29570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228184" y="4437112"/>
            <a:ext cx="2448272" cy="1307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административный арест </a:t>
            </a:r>
            <a:r>
              <a:rPr lang="ru-RU" b="1" dirty="0"/>
              <a:t>на срок до пяти суток</a:t>
            </a:r>
          </a:p>
        </p:txBody>
      </p:sp>
    </p:spTree>
    <p:extLst>
      <p:ext uri="{BB962C8B-B14F-4D97-AF65-F5344CB8AC3E}">
        <p14:creationId xmlns:p14="http://schemas.microsoft.com/office/powerpoint/2010/main" val="26936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12879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Статья 668. Воспрепятствование законной деятельности адвоката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884386" cy="189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96" y="3594843"/>
            <a:ext cx="3488990" cy="2442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76" y="3727361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339752" y="1184558"/>
            <a:ext cx="216024" cy="579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1620" y="1916832"/>
            <a:ext cx="259228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Штраф </a:t>
            </a:r>
            <a:r>
              <a:rPr lang="ru-RU" b="1" dirty="0" smtClean="0">
                <a:solidFill>
                  <a:schemeClr val="bg1"/>
                </a:solidFill>
              </a:rPr>
              <a:t>20 МРП-48100тг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6247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Статья 669. Неисполнение приговора суда, решения суда или иного судебного акта и исполнительного документа</a:t>
            </a:r>
          </a:p>
        </p:txBody>
      </p:sp>
      <p:sp>
        <p:nvSpPr>
          <p:cNvPr id="3" name="Счетверенная стрелка 2"/>
          <p:cNvSpPr/>
          <p:nvPr/>
        </p:nvSpPr>
        <p:spPr>
          <a:xfrm>
            <a:off x="3203848" y="2580680"/>
            <a:ext cx="2304256" cy="187220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штраф</a:t>
            </a:r>
          </a:p>
        </p:txBody>
      </p:sp>
      <p:sp>
        <p:nvSpPr>
          <p:cNvPr id="4" name="Овал 3"/>
          <p:cNvSpPr/>
          <p:nvPr/>
        </p:nvSpPr>
        <p:spPr>
          <a:xfrm>
            <a:off x="2987824" y="1284536"/>
            <a:ext cx="266429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 физических </a:t>
            </a:r>
            <a:r>
              <a:rPr lang="ru-RU" b="1" dirty="0" smtClean="0">
                <a:solidFill>
                  <a:schemeClr val="tx1"/>
                </a:solidFill>
              </a:rPr>
              <a:t>лиц</a:t>
            </a:r>
            <a:r>
              <a:rPr lang="ru-RU" b="1" dirty="0" smtClean="0"/>
              <a:t> 5 МРП-12025тг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95536" y="2204864"/>
            <a:ext cx="2592288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 должностных лиц, частных нотариусов, частных судебных исполнителей, </a:t>
            </a:r>
            <a:r>
              <a:rPr lang="ru-RU" b="1" dirty="0" smtClean="0">
                <a:solidFill>
                  <a:schemeClr val="tx1"/>
                </a:solidFill>
              </a:rPr>
              <a:t>адвокатов </a:t>
            </a:r>
            <a:r>
              <a:rPr lang="ru-RU" b="1" dirty="0" smtClean="0">
                <a:solidFill>
                  <a:schemeClr val="bg1"/>
                </a:solidFill>
              </a:rPr>
              <a:t>20 МРП-48100тг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6136" y="2204864"/>
            <a:ext cx="2592288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 субъектов малого </a:t>
            </a:r>
            <a:r>
              <a:rPr lang="ru-RU" b="1" dirty="0" err="1" smtClean="0">
                <a:solidFill>
                  <a:schemeClr val="tx1"/>
                </a:solidFill>
              </a:rPr>
              <a:t>предпринима-тельства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или </a:t>
            </a:r>
            <a:r>
              <a:rPr lang="ru-RU" b="1" dirty="0" err="1" smtClean="0">
                <a:solidFill>
                  <a:schemeClr val="tx1"/>
                </a:solidFill>
              </a:rPr>
              <a:t>неком-мерческие</a:t>
            </a:r>
            <a:r>
              <a:rPr lang="ru-RU" b="1" dirty="0" smtClean="0">
                <a:solidFill>
                  <a:schemeClr val="tx1"/>
                </a:solidFill>
              </a:rPr>
              <a:t> организации </a:t>
            </a:r>
            <a:r>
              <a:rPr lang="ru-RU" b="1" dirty="0" smtClean="0">
                <a:solidFill>
                  <a:schemeClr val="bg1"/>
                </a:solidFill>
              </a:rPr>
              <a:t>30 МРП-72150тг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81300" y="4432424"/>
            <a:ext cx="3600400" cy="2204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 субъектов </a:t>
            </a:r>
            <a:r>
              <a:rPr lang="ru-RU" b="1" dirty="0" smtClean="0">
                <a:solidFill>
                  <a:schemeClr val="tx1"/>
                </a:solidFill>
              </a:rPr>
              <a:t>среднего </a:t>
            </a:r>
            <a:r>
              <a:rPr lang="ru-RU" b="1" dirty="0" smtClean="0">
                <a:solidFill>
                  <a:schemeClr val="bg1"/>
                </a:solidFill>
              </a:rPr>
              <a:t>40МРП-96200тг </a:t>
            </a:r>
            <a:r>
              <a:rPr lang="ru-RU" b="1" dirty="0" err="1" smtClean="0">
                <a:solidFill>
                  <a:schemeClr val="tx1"/>
                </a:solidFill>
              </a:rPr>
              <a:t>предпринимательствана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субъектов крупного </a:t>
            </a:r>
            <a:r>
              <a:rPr lang="ru-RU" b="1" dirty="0" smtClean="0">
                <a:solidFill>
                  <a:schemeClr val="tx1"/>
                </a:solidFill>
              </a:rPr>
              <a:t>предпринимательства </a:t>
            </a:r>
            <a:r>
              <a:rPr lang="ru-RU" b="1" dirty="0" smtClean="0">
                <a:solidFill>
                  <a:schemeClr val="bg1"/>
                </a:solidFill>
              </a:rPr>
              <a:t>50МРП-125060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184" y="764704"/>
            <a:ext cx="51125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Статья 670. Неисполнение постановления и иного законного требования судебного исполнителя, судебного пристава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403648" y="1688034"/>
            <a:ext cx="432048" cy="660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83968" y="1688034"/>
            <a:ext cx="360040" cy="660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660752" y="944724"/>
            <a:ext cx="5674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184" y="2348880"/>
            <a:ext cx="21516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штраф на физических лиц </a:t>
            </a:r>
            <a:r>
              <a:rPr lang="ru-RU" b="1" dirty="0" smtClean="0"/>
              <a:t>10 МРП-24050 </a:t>
            </a:r>
            <a:r>
              <a:rPr lang="ru-RU" b="1" dirty="0" err="1" smtClean="0"/>
              <a:t>тг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2348880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ш</a:t>
            </a:r>
            <a:r>
              <a:rPr lang="ru-RU" b="1" dirty="0" smtClean="0">
                <a:solidFill>
                  <a:schemeClr val="tx1"/>
                </a:solidFill>
              </a:rPr>
              <a:t>траф на </a:t>
            </a:r>
            <a:r>
              <a:rPr lang="ru-RU" b="1" dirty="0">
                <a:solidFill>
                  <a:schemeClr val="tx1"/>
                </a:solidFill>
              </a:rPr>
              <a:t>должностных </a:t>
            </a:r>
            <a:r>
              <a:rPr lang="ru-RU" b="1" dirty="0" smtClean="0">
                <a:solidFill>
                  <a:schemeClr val="tx1"/>
                </a:solidFill>
              </a:rPr>
              <a:t>лиц </a:t>
            </a:r>
            <a:r>
              <a:rPr lang="ru-RU" b="1" dirty="0" smtClean="0"/>
              <a:t>15 МРП-36075тг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4236" y="663078"/>
            <a:ext cx="2082180" cy="1024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штраф на </a:t>
            </a:r>
            <a:r>
              <a:rPr lang="ru-RU" b="1" dirty="0">
                <a:solidFill>
                  <a:schemeClr val="tx1"/>
                </a:solidFill>
              </a:rPr>
              <a:t>юридических </a:t>
            </a:r>
            <a:r>
              <a:rPr lang="ru-RU" b="1" dirty="0" smtClean="0">
                <a:solidFill>
                  <a:schemeClr val="tx1"/>
                </a:solidFill>
              </a:rPr>
              <a:t>лиц </a:t>
            </a:r>
            <a:r>
              <a:rPr lang="ru-RU" b="1" dirty="0" smtClean="0"/>
              <a:t>20 МРП-48100тг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39" y="1922611"/>
            <a:ext cx="2515964" cy="2395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32" y="3810507"/>
            <a:ext cx="334268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9653"/>
            <a:ext cx="2714625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57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219</TotalTime>
  <Words>458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Административные правонарушения, посягающие на институт государственной власти (Глава 33 КоАП РК)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Камила</dc:creator>
  <cp:lastModifiedBy>Almagul</cp:lastModifiedBy>
  <cp:revision>17</cp:revision>
  <dcterms:created xsi:type="dcterms:W3CDTF">2018-04-15T14:29:01Z</dcterms:created>
  <dcterms:modified xsi:type="dcterms:W3CDTF">2019-05-19T10:39:20Z</dcterms:modified>
</cp:coreProperties>
</file>